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62" r:id="rId3"/>
    <p:sldId id="279" r:id="rId4"/>
    <p:sldId id="276" r:id="rId5"/>
    <p:sldId id="278" r:id="rId6"/>
    <p:sldId id="277" r:id="rId7"/>
    <p:sldId id="274" r:id="rId8"/>
    <p:sldId id="258" r:id="rId9"/>
    <p:sldId id="259" r:id="rId10"/>
    <p:sldId id="260" r:id="rId11"/>
    <p:sldId id="261" r:id="rId12"/>
    <p:sldId id="263" r:id="rId13"/>
    <p:sldId id="264" r:id="rId14"/>
    <p:sldId id="265" r:id="rId15"/>
    <p:sldId id="257" r:id="rId16"/>
    <p:sldId id="267" r:id="rId17"/>
    <p:sldId id="268" r:id="rId18"/>
    <p:sldId id="269" r:id="rId19"/>
    <p:sldId id="271" r:id="rId20"/>
    <p:sldId id="272" r:id="rId21"/>
    <p:sldId id="284" r:id="rId22"/>
    <p:sldId id="282" r:id="rId2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13" autoAdjust="0"/>
    <p:restoredTop sz="94660"/>
  </p:normalViewPr>
  <p:slideViewPr>
    <p:cSldViewPr snapToGrid="0">
      <p:cViewPr varScale="1">
        <p:scale>
          <a:sx n="89" d="100"/>
          <a:sy n="89" d="100"/>
        </p:scale>
        <p:origin x="68" y="2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标题和描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带描述的引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5/7/2024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言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5/7/2024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真或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5/7/2024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5/7/2024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5/7/2024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5/7/2024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5/7/2024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5/7/2024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5/7/2024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5/7/2024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D403734-AEEE-C97D-507A-81E0A364179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024856" y="1257300"/>
            <a:ext cx="8915399" cy="2262781"/>
          </a:xfrm>
        </p:spPr>
        <p:txBody>
          <a:bodyPr/>
          <a:lstStyle/>
          <a:p>
            <a:pPr algn="ctr"/>
            <a:r>
              <a:rPr lang="zh-CN" altLang="en-US" dirty="0"/>
              <a:t>简法系统常见问题答疑</a:t>
            </a:r>
          </a:p>
        </p:txBody>
      </p:sp>
    </p:spTree>
    <p:extLst>
      <p:ext uri="{BB962C8B-B14F-4D97-AF65-F5344CB8AC3E}">
        <p14:creationId xmlns:p14="http://schemas.microsoft.com/office/powerpoint/2010/main" val="75057897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FD9CE9A2-BE3D-24F5-84D2-430EAA4FA8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en-US" dirty="0"/>
              <a:t>虽然我是这个指标的责任人，但是由于别人没及时完成，导致我被扣分，我冤枉啊！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47780064-5726-EEC7-CA34-6E90BE4155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zh-CN" altLang="en-US" dirty="0"/>
              <a:t>你是这个指标的总责任人，所以你有义务去敦促你的上节点及时完成的，扣你的分不算冤！</a:t>
            </a:r>
            <a:endParaRPr lang="en-US" altLang="zh-CN" dirty="0"/>
          </a:p>
          <a:p>
            <a:pPr>
              <a:lnSpc>
                <a:spcPct val="150000"/>
              </a:lnSpc>
            </a:pPr>
            <a:r>
              <a:rPr lang="zh-CN" altLang="en-US" dirty="0"/>
              <a:t>你可以向管理员提出对前节点的人进行关键事件的考核，以敦促他及时完成自己的工作，以免影响你的绩效，这也是绩效系统的作用之一：只有和绩效挂钩了，事情才会有人管，否则很多时候，但凡是要得罪人的事情，大家都不想管。</a:t>
            </a:r>
          </a:p>
        </p:txBody>
      </p:sp>
    </p:spTree>
    <p:extLst>
      <p:ext uri="{BB962C8B-B14F-4D97-AF65-F5344CB8AC3E}">
        <p14:creationId xmlns:p14="http://schemas.microsoft.com/office/powerpoint/2010/main" val="262432788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83B56128-3C70-280F-B8A1-301F0A9FB5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月度考核分数与奖金有什么关系？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4C3071B6-164B-0657-8464-F3139D23A7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zh-CN" altLang="en-US" dirty="0"/>
              <a:t>分数与奖金没有直接关系，但是月度分数用于计算月度考核等级</a:t>
            </a:r>
            <a:endParaRPr lang="en-US" altLang="zh-CN" dirty="0"/>
          </a:p>
          <a:p>
            <a:pPr>
              <a:lnSpc>
                <a:spcPct val="150000"/>
              </a:lnSpc>
            </a:pPr>
            <a:r>
              <a:rPr lang="zh-CN" altLang="en-US" dirty="0"/>
              <a:t>月度考核等级和月度奖金挂钩，不同等级有不同系数</a:t>
            </a:r>
            <a:endParaRPr lang="en-US" altLang="zh-CN" dirty="0"/>
          </a:p>
          <a:p>
            <a:pPr>
              <a:lnSpc>
                <a:spcPct val="150000"/>
              </a:lnSpc>
            </a:pPr>
            <a:r>
              <a:rPr lang="zh-CN" altLang="en-US" dirty="0"/>
              <a:t>年度考核分数等于全年平均月度考核分数</a:t>
            </a:r>
            <a:endParaRPr lang="en-US" altLang="zh-CN" dirty="0"/>
          </a:p>
          <a:p>
            <a:pPr>
              <a:lnSpc>
                <a:spcPct val="150000"/>
              </a:lnSpc>
            </a:pPr>
            <a:r>
              <a:rPr lang="zh-CN" altLang="en-US" dirty="0"/>
              <a:t>年度考核分数重新排名后得到年度考核等级</a:t>
            </a:r>
            <a:endParaRPr lang="en-US" altLang="zh-CN" dirty="0"/>
          </a:p>
          <a:p>
            <a:pPr>
              <a:lnSpc>
                <a:spcPct val="150000"/>
              </a:lnSpc>
            </a:pPr>
            <a:r>
              <a:rPr lang="zh-CN" altLang="en-US" dirty="0"/>
              <a:t>年度考核等级和年度奖金</a:t>
            </a:r>
            <a:r>
              <a:rPr lang="en-US" altLang="zh-CN" dirty="0"/>
              <a:t>/</a:t>
            </a:r>
            <a:r>
              <a:rPr lang="zh-CN" altLang="en-US" dirty="0"/>
              <a:t>升职</a:t>
            </a:r>
            <a:r>
              <a:rPr lang="en-US" altLang="zh-CN" dirty="0"/>
              <a:t>/</a:t>
            </a:r>
            <a:r>
              <a:rPr lang="zh-CN" altLang="en-US" dirty="0"/>
              <a:t>加薪挂钩</a:t>
            </a:r>
          </a:p>
        </p:txBody>
      </p:sp>
    </p:spTree>
    <p:extLst>
      <p:ext uri="{BB962C8B-B14F-4D97-AF65-F5344CB8AC3E}">
        <p14:creationId xmlns:p14="http://schemas.microsoft.com/office/powerpoint/2010/main" val="42349049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8063EEEE-D092-959B-D38F-E00CDF7EA6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团队合作是主观分，有必要考吗？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99D97F26-C117-DBDC-9C34-4A6017A3101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zh-CN" altLang="en-US" dirty="0"/>
              <a:t>虽然是主观分，但是它是跟主要你打交道的每个人给你的综合评价，很多个人主观评价，也算是客观评价</a:t>
            </a:r>
            <a:endParaRPr lang="en-US" altLang="zh-CN" dirty="0"/>
          </a:p>
          <a:p>
            <a:pPr>
              <a:lnSpc>
                <a:spcPct val="150000"/>
              </a:lnSpc>
            </a:pPr>
            <a:r>
              <a:rPr lang="zh-CN" altLang="en-US" dirty="0"/>
              <a:t>如果和你打交道的人都对你评价很高，是不是也客观说明你的人品比较好</a:t>
            </a:r>
            <a:r>
              <a:rPr lang="en-US" altLang="zh-CN" dirty="0"/>
              <a:t>?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58352873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F964C9C3-848F-56FE-0F73-E011ED881F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主管评分为什么有</a:t>
            </a:r>
            <a:r>
              <a:rPr lang="en-US" altLang="zh-CN" dirty="0"/>
              <a:t>-3~3</a:t>
            </a:r>
            <a:r>
              <a:rPr lang="zh-CN" altLang="en-US" dirty="0"/>
              <a:t>分的限制？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57B8F126-7573-9C10-21F4-717800AE51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zh-CN" altLang="en-US" dirty="0"/>
              <a:t>系统提倡以数据说话，尽可能减少主管的个人因素对下属绩效的影响</a:t>
            </a:r>
            <a:endParaRPr lang="en-US" altLang="zh-CN" dirty="0"/>
          </a:p>
          <a:p>
            <a:pPr>
              <a:lnSpc>
                <a:spcPct val="150000"/>
              </a:lnSpc>
            </a:pPr>
            <a:r>
              <a:rPr lang="en-US" altLang="zh-CN" dirty="0"/>
              <a:t>-3~3</a:t>
            </a:r>
            <a:r>
              <a:rPr lang="zh-CN" altLang="en-US" dirty="0"/>
              <a:t>分相差</a:t>
            </a:r>
            <a:r>
              <a:rPr lang="en-US" altLang="zh-CN" dirty="0"/>
              <a:t>6</a:t>
            </a:r>
            <a:r>
              <a:rPr lang="zh-CN" altLang="en-US" dirty="0"/>
              <a:t>分，影响至少</a:t>
            </a:r>
            <a:r>
              <a:rPr lang="en-US" altLang="zh-CN" dirty="0"/>
              <a:t>1-2</a:t>
            </a:r>
            <a:r>
              <a:rPr lang="zh-CN" altLang="en-US" dirty="0"/>
              <a:t>个级别，也不算少</a:t>
            </a:r>
          </a:p>
        </p:txBody>
      </p:sp>
    </p:spTree>
    <p:extLst>
      <p:ext uri="{BB962C8B-B14F-4D97-AF65-F5344CB8AC3E}">
        <p14:creationId xmlns:p14="http://schemas.microsoft.com/office/powerpoint/2010/main" val="370231942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3E00BF3-C7BC-6006-1D07-D981E81EDE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为什么要求主管对下属的平均分</a:t>
            </a:r>
            <a:r>
              <a:rPr lang="en-US" altLang="zh-CN" dirty="0"/>
              <a:t>&lt;=0</a:t>
            </a:r>
            <a:r>
              <a:rPr lang="zh-CN" altLang="en-US" dirty="0"/>
              <a:t>分？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6C6DFE23-A9F0-AF58-8B96-C35000E2E9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zh-CN" altLang="en-US" dirty="0"/>
              <a:t>因为有些主管喜欢做老好人，没有这个限制，他会给每个下属都打最高分。</a:t>
            </a:r>
            <a:endParaRPr lang="en-US" altLang="zh-CN" dirty="0"/>
          </a:p>
          <a:p>
            <a:pPr>
              <a:lnSpc>
                <a:spcPct val="150000"/>
              </a:lnSpc>
            </a:pPr>
            <a:r>
              <a:rPr lang="zh-CN" altLang="en-US" dirty="0"/>
              <a:t>由于系统是对全公司人员统一排名的，这样会导致那些主管给下属打分低的部门的人吃亏</a:t>
            </a:r>
          </a:p>
        </p:txBody>
      </p:sp>
    </p:spTree>
    <p:extLst>
      <p:ext uri="{BB962C8B-B14F-4D97-AF65-F5344CB8AC3E}">
        <p14:creationId xmlns:p14="http://schemas.microsoft.com/office/powerpoint/2010/main" val="32284264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8A2E541-4EFE-0F5E-F19A-70F95BBC93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关键事件越多是不是越吃亏？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07468ABC-CB37-5FC6-02EB-F18A5D50B2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zh-CN" altLang="en-US" dirty="0"/>
              <a:t>有些关键事件永远都没发生过，放在那里也就只是一个警示作用</a:t>
            </a:r>
            <a:endParaRPr lang="en-US" altLang="zh-CN" dirty="0"/>
          </a:p>
          <a:p>
            <a:pPr>
              <a:lnSpc>
                <a:spcPct val="200000"/>
              </a:lnSpc>
            </a:pPr>
            <a:r>
              <a:rPr lang="zh-CN" altLang="en-US" dirty="0"/>
              <a:t>关键事件不止有扣分，同时也有加分的，总体上是能达成平衡的。比如，</a:t>
            </a:r>
            <a:r>
              <a:rPr lang="en-US" altLang="zh-CN" dirty="0"/>
              <a:t>MRP</a:t>
            </a:r>
            <a:r>
              <a:rPr lang="zh-CN" altLang="en-US" dirty="0"/>
              <a:t>信息错误，上一年发生了</a:t>
            </a:r>
            <a:r>
              <a:rPr lang="en-US" altLang="zh-CN" dirty="0"/>
              <a:t>4</a:t>
            </a:r>
            <a:r>
              <a:rPr lang="zh-CN" altLang="en-US" dirty="0"/>
              <a:t>次，每次扣</a:t>
            </a:r>
            <a:r>
              <a:rPr lang="en-US" altLang="zh-CN" dirty="0"/>
              <a:t>6</a:t>
            </a:r>
            <a:r>
              <a:rPr lang="zh-CN" altLang="en-US" dirty="0"/>
              <a:t>分，也就是说上一年扣了</a:t>
            </a:r>
            <a:r>
              <a:rPr lang="en-US" altLang="zh-CN" dirty="0"/>
              <a:t>24</a:t>
            </a:r>
            <a:r>
              <a:rPr lang="zh-CN" altLang="en-US" dirty="0"/>
              <a:t>分，所以，我们在今年每个月先给这项关键事件加上</a:t>
            </a:r>
            <a:r>
              <a:rPr lang="en-US" altLang="zh-CN" dirty="0"/>
              <a:t>1</a:t>
            </a:r>
            <a:r>
              <a:rPr lang="zh-CN" altLang="en-US" dirty="0"/>
              <a:t>分，两个人，一年下来其实就加了</a:t>
            </a:r>
            <a:r>
              <a:rPr lang="en-US" altLang="zh-CN" dirty="0"/>
              <a:t>24</a:t>
            </a:r>
            <a:r>
              <a:rPr lang="zh-CN" altLang="en-US" dirty="0"/>
              <a:t>分，达到了一个平衡</a:t>
            </a:r>
          </a:p>
        </p:txBody>
      </p:sp>
    </p:spTree>
    <p:extLst>
      <p:ext uri="{BB962C8B-B14F-4D97-AF65-F5344CB8AC3E}">
        <p14:creationId xmlns:p14="http://schemas.microsoft.com/office/powerpoint/2010/main" val="143077013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36E5BA2-C6D2-6F38-FD19-1E25B8386F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基准是怎么计算的？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30501BC5-D94C-43AA-AE87-3978384A498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zh-CN" altLang="en-US" dirty="0"/>
              <a:t>刚开始，我们会根据历史数据进行测算，如果以前没有统计，就先根据经验来定。</a:t>
            </a:r>
            <a:endParaRPr lang="en-US" altLang="zh-CN" dirty="0"/>
          </a:p>
          <a:p>
            <a:pPr>
              <a:lnSpc>
                <a:spcPct val="150000"/>
              </a:lnSpc>
            </a:pPr>
            <a:r>
              <a:rPr lang="zh-CN" altLang="en-US" dirty="0"/>
              <a:t>从系统导入后一段时间后，就可以直接通过大数据自动得来</a:t>
            </a:r>
          </a:p>
        </p:txBody>
      </p:sp>
    </p:spTree>
    <p:extLst>
      <p:ext uri="{BB962C8B-B14F-4D97-AF65-F5344CB8AC3E}">
        <p14:creationId xmlns:p14="http://schemas.microsoft.com/office/powerpoint/2010/main" val="22857275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A5E74EFE-4C8D-2543-7ED2-9C00A71358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是所有人一起评比吗</a:t>
            </a:r>
            <a:r>
              <a:rPr lang="en-US" altLang="zh-CN" dirty="0"/>
              <a:t>?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8AEC83E3-D553-BD76-5C4E-3C5666A246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zh-CN" altLang="en-US" dirty="0"/>
              <a:t>不是，岗位分成两类</a:t>
            </a:r>
            <a:endParaRPr lang="en-US" altLang="zh-CN" dirty="0"/>
          </a:p>
          <a:p>
            <a:pPr>
              <a:lnSpc>
                <a:spcPct val="150000"/>
              </a:lnSpc>
            </a:pPr>
            <a:r>
              <a:rPr lang="zh-CN" altLang="en-US" dirty="0"/>
              <a:t>一类是基层岗位，就是管理事情的基层人员，所有基层岗位一起评比</a:t>
            </a:r>
            <a:endParaRPr lang="en-US" altLang="zh-CN" dirty="0"/>
          </a:p>
          <a:p>
            <a:pPr>
              <a:lnSpc>
                <a:spcPct val="150000"/>
              </a:lnSpc>
            </a:pPr>
            <a:r>
              <a:rPr lang="zh-CN" altLang="en-US" dirty="0"/>
              <a:t>一类是管理岗位，就是管人的岗位，所有管理岗位一起评比</a:t>
            </a:r>
            <a:endParaRPr lang="en-US" altLang="zh-CN" dirty="0"/>
          </a:p>
          <a:p>
            <a:pPr>
              <a:lnSpc>
                <a:spcPct val="150000"/>
              </a:lnSpc>
            </a:pPr>
            <a:r>
              <a:rPr lang="zh-CN" altLang="en-US" dirty="0"/>
              <a:t>如果是集团公司，可以以子公司的维度分开考核，也可以以集团进行考核；</a:t>
            </a:r>
          </a:p>
        </p:txBody>
      </p:sp>
    </p:spTree>
    <p:extLst>
      <p:ext uri="{BB962C8B-B14F-4D97-AF65-F5344CB8AC3E}">
        <p14:creationId xmlns:p14="http://schemas.microsoft.com/office/powerpoint/2010/main" val="192747303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1C840F78-F303-C668-7E61-72363083F4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年度绩效等级怎么来的？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0858F648-61EC-A111-D4D2-87B18B26B42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/>
              <a:t>取每个月的分数的平均分，再按标准比例进行排名得来的</a:t>
            </a:r>
          </a:p>
        </p:txBody>
      </p:sp>
    </p:spTree>
    <p:extLst>
      <p:ext uri="{BB962C8B-B14F-4D97-AF65-F5344CB8AC3E}">
        <p14:creationId xmlns:p14="http://schemas.microsoft.com/office/powerpoint/2010/main" val="135097593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446085D9-80C7-DAD0-5EE9-18120A939A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VDR</a:t>
            </a:r>
            <a:r>
              <a:rPr lang="zh-CN" altLang="en-US" dirty="0"/>
              <a:t>是什么</a:t>
            </a:r>
            <a:r>
              <a:rPr lang="en-US" altLang="zh-CN" dirty="0"/>
              <a:t>?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7CC67924-9681-BE1F-1D13-3A4F622D4C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n-US" altLang="zh-CN" dirty="0"/>
              <a:t>Validity Dividends Right</a:t>
            </a:r>
            <a:r>
              <a:rPr lang="zh-CN" altLang="en-US" dirty="0"/>
              <a:t>，是一种虚拟的分红权</a:t>
            </a:r>
            <a:endParaRPr lang="en-US" altLang="zh-CN" dirty="0"/>
          </a:p>
          <a:p>
            <a:pPr>
              <a:lnSpc>
                <a:spcPct val="150000"/>
              </a:lnSpc>
            </a:pPr>
            <a:r>
              <a:rPr lang="zh-CN" altLang="en-US" dirty="0"/>
              <a:t>每年都发，根据个人绩效等级和岗位等级系数进行发放，绩效等级对应的</a:t>
            </a:r>
            <a:r>
              <a:rPr lang="en-US" altLang="zh-CN" dirty="0"/>
              <a:t>VDR</a:t>
            </a:r>
            <a:r>
              <a:rPr lang="zh-CN" altLang="en-US" dirty="0"/>
              <a:t>系数</a:t>
            </a:r>
            <a:r>
              <a:rPr lang="en-US" altLang="zh-CN" dirty="0"/>
              <a:t>A:3.375/B+:2.25/B:1.5/C:1/D:0</a:t>
            </a:r>
          </a:p>
          <a:p>
            <a:pPr>
              <a:lnSpc>
                <a:spcPct val="150000"/>
              </a:lnSpc>
            </a:pPr>
            <a:r>
              <a:rPr lang="en-US" altLang="zh-CN" dirty="0"/>
              <a:t>VDR</a:t>
            </a:r>
            <a:r>
              <a:rPr lang="zh-CN" altLang="en-US" dirty="0"/>
              <a:t>可以用来分享当年公司提供的奖金包</a:t>
            </a:r>
          </a:p>
        </p:txBody>
      </p:sp>
    </p:spTree>
    <p:extLst>
      <p:ext uri="{BB962C8B-B14F-4D97-AF65-F5344CB8AC3E}">
        <p14:creationId xmlns:p14="http://schemas.microsoft.com/office/powerpoint/2010/main" val="25274956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7D1873C-DD5C-F737-487F-88A99A4CCE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有必要把绩效考核当成系统来做吗？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CB199C13-65EC-F0B1-741A-C27041AADB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zh-CN" altLang="en-US" dirty="0"/>
              <a:t>不用系统的方式来做，解决不了公平的问题！而没有公平，就很难有效率；如果你每天勤勤恳恳，业绩也很好，结果绩效没有隔离老王好，而老王只是和领导关系好，你还能继续勤勤恳恳工作？所以你需要一套制度来保护你的利益，只要你在为公司创造价值，就不应该担心得不到合理的回报</a:t>
            </a:r>
            <a:endParaRPr lang="en-US" altLang="zh-CN" dirty="0"/>
          </a:p>
          <a:p>
            <a:pPr>
              <a:lnSpc>
                <a:spcPct val="150000"/>
              </a:lnSpc>
            </a:pPr>
            <a:r>
              <a:rPr lang="zh-CN" altLang="en-US" dirty="0"/>
              <a:t>公平的核心是量化考核和算法公平，量化是一个技术问题，需要把企业经营的数据抽出来，最好能自动生成个人绩效数据；算法公平意味着要从指标制定、数据计算、分数核算、等级核算、奖金分配等一系列过程做到严谨、公平，这是一个系统问题；复杂问题，需要系统来解决；</a:t>
            </a:r>
          </a:p>
        </p:txBody>
      </p:sp>
    </p:spTree>
    <p:extLst>
      <p:ext uri="{BB962C8B-B14F-4D97-AF65-F5344CB8AC3E}">
        <p14:creationId xmlns:p14="http://schemas.microsoft.com/office/powerpoint/2010/main" val="408781893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5AF43C1-FFEA-CA95-3C4D-748D717139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我来了不足一年，有</a:t>
            </a:r>
            <a:r>
              <a:rPr lang="en-US" altLang="zh-CN" dirty="0"/>
              <a:t>VDR</a:t>
            </a:r>
            <a:r>
              <a:rPr lang="zh-CN" altLang="en-US" dirty="0"/>
              <a:t>吗</a:t>
            </a:r>
            <a:r>
              <a:rPr lang="en-US" altLang="zh-CN" dirty="0"/>
              <a:t>?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8C583AF2-0F5E-6F51-30B7-747C6264AC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/>
              <a:t>有，系统是按参与考核的月份数量计算的</a:t>
            </a:r>
          </a:p>
        </p:txBody>
      </p:sp>
    </p:spTree>
    <p:extLst>
      <p:ext uri="{BB962C8B-B14F-4D97-AF65-F5344CB8AC3E}">
        <p14:creationId xmlns:p14="http://schemas.microsoft.com/office/powerpoint/2010/main" val="234907565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27B38E10-EDCD-06E3-D46D-E0BB2F9FC9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不同子公司是合在一起考核</a:t>
            </a:r>
            <a:r>
              <a:rPr lang="en-US" altLang="zh-CN" dirty="0"/>
              <a:t>/</a:t>
            </a:r>
            <a:r>
              <a:rPr lang="zh-CN" altLang="en-US" dirty="0"/>
              <a:t>分奖金吗？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9604B831-50C0-5CD0-AECF-A8ABBD752A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zh-CN" altLang="en-US" dirty="0"/>
              <a:t>各子公司可以独立考核，也可以合在一起考核</a:t>
            </a:r>
            <a:endParaRPr lang="en-US" altLang="zh-CN" dirty="0"/>
          </a:p>
          <a:p>
            <a:pPr>
              <a:lnSpc>
                <a:spcPct val="150000"/>
              </a:lnSpc>
            </a:pPr>
            <a:r>
              <a:rPr lang="zh-CN" altLang="en-US" dirty="0"/>
              <a:t>年度奖金分配，可以按子公司分，也可以合在一起分</a:t>
            </a:r>
            <a:endParaRPr lang="en-US" altLang="zh-CN" dirty="0"/>
          </a:p>
          <a:p>
            <a:pPr>
              <a:lnSpc>
                <a:spcPct val="150000"/>
              </a:lnSpc>
            </a:pPr>
            <a:r>
              <a:rPr lang="zh-CN" altLang="en-US" dirty="0"/>
              <a:t>公共部门，如人力资源</a:t>
            </a:r>
            <a:r>
              <a:rPr lang="en-US" altLang="zh-CN" dirty="0"/>
              <a:t>/</a:t>
            </a:r>
            <a:r>
              <a:rPr lang="zh-CN" altLang="en-US" dirty="0"/>
              <a:t>行政</a:t>
            </a:r>
            <a:r>
              <a:rPr lang="en-US" altLang="zh-CN" dirty="0"/>
              <a:t>/</a:t>
            </a:r>
            <a:r>
              <a:rPr lang="zh-CN" altLang="en-US" dirty="0"/>
              <a:t>财务等，按各子公司的营业额为权重，参与到各公司进行分红</a:t>
            </a:r>
            <a:endParaRPr lang="en-US" altLang="zh-CN" dirty="0"/>
          </a:p>
          <a:p>
            <a:pPr lvl="1">
              <a:lnSpc>
                <a:spcPct val="150000"/>
              </a:lnSpc>
            </a:pPr>
            <a:r>
              <a:rPr lang="zh-CN" altLang="en-US" dirty="0"/>
              <a:t>举例：集团公司包括</a:t>
            </a:r>
            <a:r>
              <a:rPr lang="en-US" altLang="zh-CN" dirty="0"/>
              <a:t>3</a:t>
            </a:r>
            <a:r>
              <a:rPr lang="zh-CN" altLang="en-US" dirty="0"/>
              <a:t>个子公司，分别为</a:t>
            </a:r>
            <a:r>
              <a:rPr lang="en-US" altLang="zh-CN" dirty="0"/>
              <a:t>:A</a:t>
            </a:r>
            <a:r>
              <a:rPr lang="zh-CN" altLang="en-US" dirty="0"/>
              <a:t>公司</a:t>
            </a:r>
            <a:r>
              <a:rPr lang="en-US" altLang="zh-CN" dirty="0"/>
              <a:t>1</a:t>
            </a:r>
            <a:r>
              <a:rPr lang="zh-CN" altLang="en-US" dirty="0"/>
              <a:t>亿，</a:t>
            </a:r>
            <a:r>
              <a:rPr lang="en-US" altLang="zh-CN" dirty="0"/>
              <a:t>B</a:t>
            </a:r>
            <a:r>
              <a:rPr lang="zh-CN" altLang="en-US" dirty="0"/>
              <a:t>公司</a:t>
            </a:r>
            <a:r>
              <a:rPr lang="en-US" altLang="zh-CN" dirty="0"/>
              <a:t>3</a:t>
            </a:r>
            <a:r>
              <a:rPr lang="zh-CN" altLang="en-US" dirty="0"/>
              <a:t>亿，</a:t>
            </a:r>
            <a:r>
              <a:rPr lang="en-US" altLang="zh-CN" dirty="0"/>
              <a:t>C</a:t>
            </a:r>
            <a:r>
              <a:rPr lang="zh-CN" altLang="en-US" dirty="0"/>
              <a:t>公司</a:t>
            </a:r>
            <a:r>
              <a:rPr lang="en-US" altLang="zh-CN" dirty="0"/>
              <a:t>6</a:t>
            </a:r>
            <a:r>
              <a:rPr lang="zh-CN" altLang="en-US" dirty="0"/>
              <a:t>亿。</a:t>
            </a:r>
            <a:endParaRPr lang="en-US" altLang="zh-CN" dirty="0"/>
          </a:p>
          <a:p>
            <a:pPr lvl="1">
              <a:lnSpc>
                <a:spcPct val="150000"/>
              </a:lnSpc>
            </a:pPr>
            <a:r>
              <a:rPr lang="zh-CN" altLang="en-US" dirty="0"/>
              <a:t>会计是公共部门岗位，同时参与</a:t>
            </a:r>
            <a:r>
              <a:rPr lang="en-US" altLang="zh-CN" dirty="0"/>
              <a:t>3</a:t>
            </a:r>
            <a:r>
              <a:rPr lang="zh-CN" altLang="en-US" dirty="0"/>
              <a:t>个子公司的分红，参与</a:t>
            </a:r>
            <a:r>
              <a:rPr lang="en-US" altLang="zh-CN" dirty="0"/>
              <a:t>A</a:t>
            </a:r>
            <a:r>
              <a:rPr lang="zh-CN" altLang="en-US" dirty="0"/>
              <a:t>公司分红时，需乘以</a:t>
            </a:r>
            <a:r>
              <a:rPr lang="en-US" altLang="zh-CN" dirty="0"/>
              <a:t>10%</a:t>
            </a:r>
            <a:r>
              <a:rPr lang="zh-CN" altLang="en-US" dirty="0"/>
              <a:t>的系数；参与</a:t>
            </a:r>
            <a:r>
              <a:rPr lang="en-US" altLang="zh-CN" dirty="0"/>
              <a:t>B</a:t>
            </a:r>
            <a:r>
              <a:rPr lang="zh-CN" altLang="en-US" dirty="0"/>
              <a:t>公司分红时，需乘以</a:t>
            </a:r>
            <a:r>
              <a:rPr lang="en-US" altLang="zh-CN" dirty="0"/>
              <a:t>30%</a:t>
            </a:r>
            <a:r>
              <a:rPr lang="zh-CN" altLang="en-US" dirty="0"/>
              <a:t>；参与</a:t>
            </a:r>
            <a:r>
              <a:rPr lang="en-US" altLang="zh-CN" dirty="0"/>
              <a:t>C</a:t>
            </a:r>
            <a:r>
              <a:rPr lang="zh-CN" altLang="en-US" dirty="0"/>
              <a:t>公司分红时，需乘以</a:t>
            </a:r>
            <a:r>
              <a:rPr lang="en-US" altLang="zh-CN" dirty="0"/>
              <a:t>60%</a:t>
            </a:r>
            <a:r>
              <a:rPr lang="zh-CN" altLang="en-US" dirty="0"/>
              <a:t>；</a:t>
            </a:r>
          </a:p>
        </p:txBody>
      </p:sp>
    </p:spTree>
    <p:extLst>
      <p:ext uri="{BB962C8B-B14F-4D97-AF65-F5344CB8AC3E}">
        <p14:creationId xmlns:p14="http://schemas.microsoft.com/office/powerpoint/2010/main" val="369655713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2801AD55-EF47-A3A9-2D39-60D8CCC38C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申诉制度和流程是怎样的？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2D17937E-5529-B313-128F-3B38161456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zh-CN" altLang="en-US" dirty="0"/>
              <a:t>在初步绩效发布后，给各部门</a:t>
            </a:r>
            <a:r>
              <a:rPr lang="en-US" altLang="zh-CN" dirty="0"/>
              <a:t>3</a:t>
            </a:r>
            <a:r>
              <a:rPr lang="zh-CN" altLang="en-US" dirty="0"/>
              <a:t>天的申诉时间。</a:t>
            </a:r>
            <a:endParaRPr lang="en-US" altLang="zh-CN" dirty="0"/>
          </a:p>
          <a:p>
            <a:pPr>
              <a:lnSpc>
                <a:spcPct val="150000"/>
              </a:lnSpc>
            </a:pPr>
            <a:r>
              <a:rPr lang="zh-CN" altLang="en-US" dirty="0"/>
              <a:t>如果申诉部门能够和管理员达成一致意见，则由管理员从系统中修正</a:t>
            </a:r>
            <a:endParaRPr lang="en-US" altLang="zh-CN" dirty="0"/>
          </a:p>
          <a:p>
            <a:pPr>
              <a:lnSpc>
                <a:spcPct val="150000"/>
              </a:lnSpc>
            </a:pPr>
            <a:r>
              <a:rPr lang="zh-CN" altLang="en-US" dirty="0"/>
              <a:t>如果申诉不能不能和管理员达成一致意见，则由管理员组织绩效评审会议进行决策。</a:t>
            </a:r>
            <a:endParaRPr lang="en-US" altLang="zh-CN" dirty="0"/>
          </a:p>
          <a:p>
            <a:pPr>
              <a:lnSpc>
                <a:spcPct val="150000"/>
              </a:lnSpc>
            </a:pPr>
            <a:r>
              <a:rPr lang="zh-CN" altLang="en-US" dirty="0"/>
              <a:t>绩效报告正式发布后，原则上不运行申诉。如果发现由明显不合规现象，则记录相关责任人和管理员关键事件扣分。</a:t>
            </a:r>
          </a:p>
        </p:txBody>
      </p:sp>
    </p:spTree>
    <p:extLst>
      <p:ext uri="{BB962C8B-B14F-4D97-AF65-F5344CB8AC3E}">
        <p14:creationId xmlns:p14="http://schemas.microsoft.com/office/powerpoint/2010/main" val="38193150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071B3C7-F70B-1594-134D-555D810EB0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会不会增加业务部门工作量？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F9F9A06D-9215-BECE-3E10-2AA8B91D42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zh-CN" altLang="en-US" dirty="0"/>
              <a:t>短期会增加部分工作量，因为要配合管理员梳理考核指标</a:t>
            </a:r>
            <a:endParaRPr lang="en-US" altLang="zh-CN" dirty="0"/>
          </a:p>
          <a:p>
            <a:pPr>
              <a:lnSpc>
                <a:spcPct val="150000"/>
              </a:lnSpc>
            </a:pPr>
            <a:r>
              <a:rPr lang="zh-CN" altLang="en-US" dirty="0"/>
              <a:t>长期会减少业务部门的统计工作，因为，所有的</a:t>
            </a:r>
            <a:r>
              <a:rPr lang="en-US" altLang="zh-CN" dirty="0"/>
              <a:t>excel</a:t>
            </a:r>
            <a:r>
              <a:rPr lang="zh-CN" altLang="en-US" dirty="0"/>
              <a:t>统计全部可以用系统的电子表达那和电子流替代，不再需要人工统计、核算</a:t>
            </a:r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01591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16F46DB-62DD-A361-275F-AB0C50265F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新的绩效系统和原来的系统有什么区别？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A6BEEE68-3E5B-85EA-F20A-9685822D31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zh-CN" altLang="en-US" dirty="0"/>
              <a:t>量化程度不一样：原来考核基本是领导说了算，简法系统是基于客观数据，由数据说了算</a:t>
            </a:r>
          </a:p>
          <a:p>
            <a:pPr>
              <a:lnSpc>
                <a:spcPct val="150000"/>
              </a:lnSpc>
            </a:pPr>
            <a:r>
              <a:rPr lang="zh-CN" altLang="en-US" dirty="0"/>
              <a:t>统计工具不一样：原来每个部门用</a:t>
            </a:r>
            <a:r>
              <a:rPr lang="en-US" altLang="zh-CN" dirty="0"/>
              <a:t>excel</a:t>
            </a:r>
            <a:r>
              <a:rPr lang="zh-CN" altLang="en-US" dirty="0"/>
              <a:t>自己统计，这样数据不严谨，容易有各种各样的统计错误；简法系统可以从电子表单或者电子流里面抓取并自动核算，避免了统计错误</a:t>
            </a:r>
            <a:endParaRPr lang="en-US" altLang="zh-CN" dirty="0"/>
          </a:p>
          <a:p>
            <a:pPr>
              <a:lnSpc>
                <a:spcPct val="150000"/>
              </a:lnSpc>
            </a:pPr>
            <a:r>
              <a:rPr lang="zh-CN" altLang="en-US" dirty="0"/>
              <a:t>分数算法不一样：原来的逻辑是只要没出问题，这项指标就是</a:t>
            </a:r>
            <a:r>
              <a:rPr lang="en-US" altLang="zh-CN" dirty="0"/>
              <a:t>100</a:t>
            </a:r>
            <a:r>
              <a:rPr lang="zh-CN" altLang="en-US" dirty="0"/>
              <a:t>分，现在是只要这项指标和原来差不多水平，就在</a:t>
            </a:r>
            <a:r>
              <a:rPr lang="en-US" altLang="zh-CN" dirty="0"/>
              <a:t>60</a:t>
            </a:r>
            <a:r>
              <a:rPr lang="zh-CN" altLang="en-US" dirty="0"/>
              <a:t>分左右</a:t>
            </a:r>
            <a:endParaRPr lang="en-US" altLang="zh-CN" dirty="0"/>
          </a:p>
          <a:p>
            <a:pPr>
              <a:lnSpc>
                <a:spcPct val="150000"/>
              </a:lnSpc>
            </a:pPr>
            <a:r>
              <a:rPr lang="zh-CN" altLang="en-US" dirty="0"/>
              <a:t>分级不一样：原来是根据分数来评级，现在是根据排名来分级。</a:t>
            </a:r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40008698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6EF0C5C5-1FAE-A214-35FC-6345A6913B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我们不是每个月考核吗？统计周期为季度是怎么回事？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E1C75640-6AA3-5A42-10E6-0A779439A9F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zh-CN" altLang="en-US" dirty="0"/>
              <a:t>因为需要，有些数据一个季度统计一次</a:t>
            </a:r>
            <a:endParaRPr lang="en-US" altLang="zh-CN" dirty="0"/>
          </a:p>
          <a:p>
            <a:pPr>
              <a:lnSpc>
                <a:spcPct val="150000"/>
              </a:lnSpc>
            </a:pPr>
            <a:r>
              <a:rPr lang="zh-CN" altLang="en-US" dirty="0"/>
              <a:t>绩效计算：</a:t>
            </a:r>
            <a:r>
              <a:rPr lang="en-US" altLang="zh-CN" dirty="0"/>
              <a:t>4/5/6</a:t>
            </a:r>
            <a:r>
              <a:rPr lang="zh-CN" altLang="en-US" dirty="0"/>
              <a:t>三个月的考核，就用</a:t>
            </a:r>
            <a:r>
              <a:rPr lang="en-US" altLang="zh-CN" dirty="0"/>
              <a:t>1</a:t>
            </a:r>
            <a:r>
              <a:rPr lang="zh-CN" altLang="en-US" dirty="0"/>
              <a:t>季度的实际客诉数量。</a:t>
            </a:r>
            <a:r>
              <a:rPr lang="en-US" altLang="zh-CN" dirty="0"/>
              <a:t>7/8/9</a:t>
            </a:r>
            <a:r>
              <a:rPr lang="zh-CN" altLang="en-US" dirty="0"/>
              <a:t>三个月的考核，用</a:t>
            </a:r>
            <a:r>
              <a:rPr lang="en-US" altLang="zh-CN" dirty="0"/>
              <a:t>2</a:t>
            </a:r>
            <a:r>
              <a:rPr lang="zh-CN" altLang="en-US" dirty="0"/>
              <a:t>季度的实际客诉数量。</a:t>
            </a:r>
          </a:p>
        </p:txBody>
      </p:sp>
    </p:spTree>
    <p:extLst>
      <p:ext uri="{BB962C8B-B14F-4D97-AF65-F5344CB8AC3E}">
        <p14:creationId xmlns:p14="http://schemas.microsoft.com/office/powerpoint/2010/main" val="39155630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A615380-BFC3-DAF8-6F3A-EA9CA02647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下属平均分比重这么重合理吗？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1C78019B-DCF8-7999-CC9D-513BEDD93A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zh-CN" altLang="en-US" dirty="0"/>
              <a:t>下属平均分是管理岗位的指标</a:t>
            </a:r>
            <a:endParaRPr lang="en-US" altLang="zh-CN" dirty="0"/>
          </a:p>
          <a:p>
            <a:pPr>
              <a:lnSpc>
                <a:spcPct val="150000"/>
              </a:lnSpc>
            </a:pPr>
            <a:r>
              <a:rPr lang="zh-CN" altLang="en-US" dirty="0"/>
              <a:t>系统的管理岗位是指管人的岗位，管理岗位的主要精力当然应该用在对下属人员的管理上，下属业绩好，他（她）的业绩才会好，才是合乎逻辑的</a:t>
            </a:r>
            <a:endParaRPr lang="en-US" altLang="zh-CN" dirty="0"/>
          </a:p>
          <a:p>
            <a:pPr>
              <a:lnSpc>
                <a:spcPct val="150000"/>
              </a:lnSpc>
            </a:pPr>
            <a:r>
              <a:rPr lang="zh-CN" altLang="en-US" dirty="0"/>
              <a:t>管理人员同时也会承接一些公司层面的指标，但是，还应该是以管人为主，否则自己也成为基层人员了</a:t>
            </a:r>
          </a:p>
        </p:txBody>
      </p:sp>
    </p:spTree>
    <p:extLst>
      <p:ext uri="{BB962C8B-B14F-4D97-AF65-F5344CB8AC3E}">
        <p14:creationId xmlns:p14="http://schemas.microsoft.com/office/powerpoint/2010/main" val="5849127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80640742-2238-49E8-45AE-43D5B6AB81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各个考评等级意味着什么？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384931BA-3612-D983-AD36-9DA14B8502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200000"/>
              </a:lnSpc>
            </a:pPr>
            <a:r>
              <a:rPr lang="en-US" altLang="zh-CN" dirty="0"/>
              <a:t>A</a:t>
            </a:r>
            <a:r>
              <a:rPr lang="zh-CN" altLang="en-US" dirty="0"/>
              <a:t>，标杆，设定占比</a:t>
            </a:r>
            <a:r>
              <a:rPr lang="en-US" altLang="zh-CN" dirty="0"/>
              <a:t>15%</a:t>
            </a:r>
          </a:p>
          <a:p>
            <a:pPr>
              <a:lnSpc>
                <a:spcPct val="200000"/>
              </a:lnSpc>
            </a:pPr>
            <a:r>
              <a:rPr lang="en-US" altLang="zh-CN" dirty="0"/>
              <a:t>B+</a:t>
            </a:r>
            <a:r>
              <a:rPr lang="zh-CN" altLang="en-US" dirty="0"/>
              <a:t>，优秀，占比</a:t>
            </a:r>
            <a:r>
              <a:rPr lang="en-US" altLang="zh-CN" dirty="0"/>
              <a:t>30%</a:t>
            </a:r>
          </a:p>
          <a:p>
            <a:pPr>
              <a:lnSpc>
                <a:spcPct val="200000"/>
              </a:lnSpc>
            </a:pPr>
            <a:r>
              <a:rPr lang="en-US" altLang="zh-CN" dirty="0"/>
              <a:t>B</a:t>
            </a:r>
            <a:r>
              <a:rPr lang="zh-CN" altLang="en-US" dirty="0"/>
              <a:t>，正常，一般分数在</a:t>
            </a:r>
            <a:r>
              <a:rPr lang="en-US" altLang="zh-CN" dirty="0"/>
              <a:t>60</a:t>
            </a:r>
            <a:r>
              <a:rPr lang="zh-CN" altLang="en-US" dirty="0"/>
              <a:t>分上下，占比</a:t>
            </a:r>
            <a:r>
              <a:rPr lang="en-US" altLang="zh-CN" dirty="0"/>
              <a:t>35%</a:t>
            </a:r>
          </a:p>
          <a:p>
            <a:pPr>
              <a:lnSpc>
                <a:spcPct val="200000"/>
              </a:lnSpc>
            </a:pPr>
            <a:r>
              <a:rPr lang="en-US" altLang="zh-CN" dirty="0"/>
              <a:t>C</a:t>
            </a:r>
            <a:r>
              <a:rPr lang="zh-CN" altLang="en-US" dirty="0"/>
              <a:t>，欠佳，占比</a:t>
            </a:r>
            <a:r>
              <a:rPr lang="en-US" altLang="zh-CN" dirty="0"/>
              <a:t>15%</a:t>
            </a:r>
          </a:p>
          <a:p>
            <a:pPr>
              <a:lnSpc>
                <a:spcPct val="200000"/>
              </a:lnSpc>
            </a:pPr>
            <a:r>
              <a:rPr lang="en-US" altLang="zh-CN" dirty="0"/>
              <a:t>D</a:t>
            </a:r>
            <a:r>
              <a:rPr lang="zh-CN" altLang="en-US" dirty="0"/>
              <a:t>，差，占比</a:t>
            </a:r>
            <a:r>
              <a:rPr lang="en-US" altLang="zh-CN" dirty="0"/>
              <a:t>5%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30374470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8C8D95DF-407C-3A84-26B6-4B390A881E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良率目标是</a:t>
            </a:r>
            <a:r>
              <a:rPr lang="en-US" altLang="zh-CN" dirty="0"/>
              <a:t>97%</a:t>
            </a:r>
            <a:r>
              <a:rPr lang="zh-CN" altLang="en-US" dirty="0"/>
              <a:t>，我都已经达到</a:t>
            </a:r>
            <a:r>
              <a:rPr lang="en-US" altLang="zh-CN" dirty="0"/>
              <a:t>98%</a:t>
            </a:r>
            <a:r>
              <a:rPr lang="zh-CN" altLang="en-US" dirty="0"/>
              <a:t>了，怎么还扣我的分？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9E7E0ADE-47D2-2CEA-2794-CE30999A1C5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n-US" altLang="zh-CN" dirty="0"/>
              <a:t>97%</a:t>
            </a:r>
            <a:r>
              <a:rPr lang="zh-CN" altLang="en-US" dirty="0"/>
              <a:t>不是目标，那是基准。</a:t>
            </a:r>
            <a:endParaRPr lang="en-US" altLang="zh-CN" dirty="0"/>
          </a:p>
          <a:p>
            <a:pPr>
              <a:lnSpc>
                <a:spcPct val="150000"/>
              </a:lnSpc>
            </a:pPr>
            <a:r>
              <a:rPr lang="zh-CN" altLang="en-US" dirty="0"/>
              <a:t>这一类指标，我们是反过来考核的，要考不良率。</a:t>
            </a:r>
            <a:endParaRPr lang="en-US" altLang="zh-CN" dirty="0"/>
          </a:p>
          <a:p>
            <a:pPr>
              <a:lnSpc>
                <a:spcPct val="150000"/>
              </a:lnSpc>
            </a:pPr>
            <a:r>
              <a:rPr lang="zh-CN" altLang="en-US" dirty="0"/>
              <a:t>不良率的基准是</a:t>
            </a:r>
            <a:r>
              <a:rPr lang="en-US" altLang="zh-CN" dirty="0"/>
              <a:t>3%</a:t>
            </a:r>
            <a:r>
              <a:rPr lang="zh-CN" altLang="en-US" dirty="0"/>
              <a:t>（良率</a:t>
            </a:r>
            <a:r>
              <a:rPr lang="en-US" altLang="zh-CN" dirty="0"/>
              <a:t>97%</a:t>
            </a:r>
            <a:r>
              <a:rPr lang="zh-CN" altLang="en-US" dirty="0"/>
              <a:t>），改善</a:t>
            </a:r>
            <a:r>
              <a:rPr lang="en-US" altLang="zh-CN" dirty="0"/>
              <a:t>3</a:t>
            </a:r>
            <a:r>
              <a:rPr lang="zh-CN" altLang="en-US" dirty="0"/>
              <a:t>倍以上才可以打</a:t>
            </a:r>
            <a:r>
              <a:rPr lang="en-US" altLang="zh-CN" dirty="0"/>
              <a:t>100</a:t>
            </a:r>
            <a:r>
              <a:rPr lang="zh-CN" altLang="en-US" dirty="0"/>
              <a:t>分。也就是说，如果你的不良率低于</a:t>
            </a:r>
            <a:r>
              <a:rPr lang="en-US" altLang="zh-CN" dirty="0"/>
              <a:t>1%</a:t>
            </a:r>
            <a:r>
              <a:rPr lang="zh-CN" altLang="en-US" dirty="0"/>
              <a:t>（良率高于</a:t>
            </a:r>
            <a:r>
              <a:rPr lang="en-US" altLang="zh-CN" dirty="0"/>
              <a:t>99%</a:t>
            </a:r>
            <a:r>
              <a:rPr lang="zh-CN" altLang="en-US" dirty="0"/>
              <a:t>），这一项可以打</a:t>
            </a:r>
            <a:r>
              <a:rPr lang="en-US" altLang="zh-CN" dirty="0"/>
              <a:t>100</a:t>
            </a:r>
            <a:r>
              <a:rPr lang="zh-CN" altLang="en-US" dirty="0"/>
              <a:t>分；如果你刚刚好</a:t>
            </a:r>
            <a:r>
              <a:rPr lang="en-US" altLang="zh-CN" dirty="0"/>
              <a:t>97%</a:t>
            </a:r>
            <a:r>
              <a:rPr lang="zh-CN" altLang="en-US" dirty="0"/>
              <a:t>，也就是达到一般水平，打</a:t>
            </a:r>
            <a:r>
              <a:rPr lang="en-US" altLang="zh-CN" dirty="0"/>
              <a:t>60</a:t>
            </a:r>
            <a:r>
              <a:rPr lang="zh-CN" altLang="en-US" dirty="0"/>
              <a:t>分。如果你低于</a:t>
            </a:r>
            <a:r>
              <a:rPr lang="en-US" altLang="zh-CN" dirty="0"/>
              <a:t>91%</a:t>
            </a:r>
            <a:r>
              <a:rPr lang="zh-CN" altLang="en-US" dirty="0"/>
              <a:t>（不良率高于</a:t>
            </a:r>
            <a:r>
              <a:rPr lang="en-US" altLang="zh-CN" dirty="0"/>
              <a:t>9%</a:t>
            </a:r>
            <a:r>
              <a:rPr lang="zh-CN" altLang="en-US" dirty="0"/>
              <a:t>），得</a:t>
            </a:r>
            <a:r>
              <a:rPr lang="en-US" altLang="zh-CN" dirty="0"/>
              <a:t>0</a:t>
            </a:r>
            <a:r>
              <a:rPr lang="zh-CN" altLang="en-US" dirty="0"/>
              <a:t>分。</a:t>
            </a:r>
          </a:p>
        </p:txBody>
      </p:sp>
    </p:spTree>
    <p:extLst>
      <p:ext uri="{BB962C8B-B14F-4D97-AF65-F5344CB8AC3E}">
        <p14:creationId xmlns:p14="http://schemas.microsoft.com/office/powerpoint/2010/main" val="136926748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E01FD0DC-0983-C94B-6EC9-7F5FBD0E60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主管给下属打分会不会影响到主管自己的分数？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23F244B5-ABAA-9880-9F2E-8496CE8F970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zh-CN" altLang="en-US" dirty="0"/>
              <a:t>不会，系统在计算主管分数的时候，会把自己给下属打的分剔除掉的</a:t>
            </a:r>
          </a:p>
        </p:txBody>
      </p:sp>
    </p:spTree>
    <p:extLst>
      <p:ext uri="{BB962C8B-B14F-4D97-AF65-F5344CB8AC3E}">
        <p14:creationId xmlns:p14="http://schemas.microsoft.com/office/powerpoint/2010/main" val="27680417"/>
      </p:ext>
    </p:extLst>
  </p:cSld>
  <p:clrMapOvr>
    <a:masterClrMapping/>
  </p:clrMapOvr>
</p:sld>
</file>

<file path=ppt/theme/theme1.xml><?xml version="1.0" encoding="utf-8"?>
<a:theme xmlns:a="http://schemas.openxmlformats.org/drawingml/2006/main" name="丝状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538</TotalTime>
  <Words>1617</Words>
  <Application>Microsoft Office PowerPoint</Application>
  <PresentationFormat>宽屏</PresentationFormat>
  <Paragraphs>79</Paragraphs>
  <Slides>22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22</vt:i4>
      </vt:variant>
    </vt:vector>
  </HeadingPairs>
  <TitlesOfParts>
    <vt:vector size="26" baseType="lpstr">
      <vt:lpstr>Arial</vt:lpstr>
      <vt:lpstr>Century Gothic</vt:lpstr>
      <vt:lpstr>Wingdings 3</vt:lpstr>
      <vt:lpstr>丝状</vt:lpstr>
      <vt:lpstr>简法系统常见问题答疑</vt:lpstr>
      <vt:lpstr>有必要把绩效考核当成系统来做吗？</vt:lpstr>
      <vt:lpstr>会不会增加业务部门工作量？</vt:lpstr>
      <vt:lpstr>新的绩效系统和原来的系统有什么区别？</vt:lpstr>
      <vt:lpstr>我们不是每个月考核吗？统计周期为季度是怎么回事？</vt:lpstr>
      <vt:lpstr>下属平均分比重这么重合理吗？</vt:lpstr>
      <vt:lpstr>各个考评等级意味着什么？</vt:lpstr>
      <vt:lpstr>良率目标是97%，我都已经达到98%了，怎么还扣我的分？</vt:lpstr>
      <vt:lpstr>主管给下属打分会不会影响到主管自己的分数？</vt:lpstr>
      <vt:lpstr>虽然我是这个指标的责任人，但是由于别人没及时完成，导致我被扣分，我冤枉啊！</vt:lpstr>
      <vt:lpstr>月度考核分数与奖金有什么关系？</vt:lpstr>
      <vt:lpstr>团队合作是主观分，有必要考吗？</vt:lpstr>
      <vt:lpstr>主管评分为什么有-3~3分的限制？</vt:lpstr>
      <vt:lpstr>为什么要求主管对下属的平均分&lt;=0分？</vt:lpstr>
      <vt:lpstr>关键事件越多是不是越吃亏？</vt:lpstr>
      <vt:lpstr>基准是怎么计算的？</vt:lpstr>
      <vt:lpstr>是所有人一起评比吗?</vt:lpstr>
      <vt:lpstr>年度绩效等级怎么来的？</vt:lpstr>
      <vt:lpstr>VDR是什么?</vt:lpstr>
      <vt:lpstr>我来了不足一年，有VDR吗?</vt:lpstr>
      <vt:lpstr>不同子公司是合在一起考核/分奖金吗？</vt:lpstr>
      <vt:lpstr>申诉制度和流程是怎样的？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简法系统常见问题答疑</dc:title>
  <dc:creator>刘 小龙</dc:creator>
  <cp:lastModifiedBy>刘 小龙</cp:lastModifiedBy>
  <cp:revision>23</cp:revision>
  <dcterms:created xsi:type="dcterms:W3CDTF">2024-01-26T02:48:44Z</dcterms:created>
  <dcterms:modified xsi:type="dcterms:W3CDTF">2024-05-07T08:15:45Z</dcterms:modified>
</cp:coreProperties>
</file>