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2"/>
    <p:sldId id="256" r:id="rId3"/>
    <p:sldId id="267" r:id="rId4"/>
    <p:sldId id="257" r:id="rId5"/>
    <p:sldId id="264" r:id="rId6"/>
    <p:sldId id="269" r:id="rId7"/>
    <p:sldId id="258" r:id="rId8"/>
    <p:sldId id="259" r:id="rId9"/>
    <p:sldId id="260" r:id="rId10"/>
    <p:sldId id="261" r:id="rId11"/>
    <p:sldId id="262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2BFE00-E4A5-306A-BD82-E066D29C87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CN" altLang="en-US" dirty="0"/>
              <a:t>简法绩效系统解析</a:t>
            </a:r>
          </a:p>
        </p:txBody>
      </p:sp>
    </p:spTree>
    <p:extLst>
      <p:ext uri="{BB962C8B-B14F-4D97-AF65-F5344CB8AC3E}">
        <p14:creationId xmlns:p14="http://schemas.microsoft.com/office/powerpoint/2010/main" val="1353749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97EDF7-75E5-13D7-8EBA-D88A7FA5A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月度绩效奖金核算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81E3AF-E138-6527-CA69-CCD86AAF8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月度奖金</a:t>
            </a:r>
            <a:r>
              <a:rPr lang="en-US" altLang="zh-CN" dirty="0"/>
              <a:t>=</a:t>
            </a:r>
            <a:r>
              <a:rPr lang="zh-CN" altLang="en-US" dirty="0"/>
              <a:t>奖金基数*等级系数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6804B1B-6714-08E9-6CD4-40C8A5B693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469897"/>
              </p:ext>
            </p:extLst>
          </p:nvPr>
        </p:nvGraphicFramePr>
        <p:xfrm>
          <a:off x="1439068" y="3069960"/>
          <a:ext cx="9147970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04245">
                  <a:extLst>
                    <a:ext uri="{9D8B030D-6E8A-4147-A177-3AD203B41FA5}">
                      <a16:colId xmlns:a16="http://schemas.microsoft.com/office/drawing/2014/main" val="3345981456"/>
                    </a:ext>
                  </a:extLst>
                </a:gridCol>
                <a:gridCol w="2235993">
                  <a:extLst>
                    <a:ext uri="{9D8B030D-6E8A-4147-A177-3AD203B41FA5}">
                      <a16:colId xmlns:a16="http://schemas.microsoft.com/office/drawing/2014/main" val="2662186578"/>
                    </a:ext>
                  </a:extLst>
                </a:gridCol>
                <a:gridCol w="4707732">
                  <a:extLst>
                    <a:ext uri="{9D8B030D-6E8A-4147-A177-3AD203B41FA5}">
                      <a16:colId xmlns:a16="http://schemas.microsoft.com/office/drawing/2014/main" val="29524077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考评等级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占比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等级系数</a:t>
                      </a:r>
                      <a:r>
                        <a:rPr lang="en-US" altLang="zh-CN" dirty="0"/>
                        <a:t>(</a:t>
                      </a:r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以下为举例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79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FFC000"/>
                          </a:solidFill>
                        </a:rPr>
                        <a:t>1.3</a:t>
                      </a:r>
                      <a:endParaRPr lang="zh-CN" alt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868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B+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30%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FFC000"/>
                          </a:solidFill>
                        </a:rPr>
                        <a:t>1.15</a:t>
                      </a:r>
                      <a:endParaRPr lang="zh-CN" alt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919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FFC000"/>
                          </a:solidFill>
                        </a:rPr>
                        <a:t>1</a:t>
                      </a:r>
                      <a:endParaRPr lang="zh-CN" alt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10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C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FFC000"/>
                          </a:solidFill>
                        </a:rPr>
                        <a:t>0.7</a:t>
                      </a:r>
                      <a:endParaRPr lang="zh-CN" alt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389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FFC000"/>
                          </a:solidFill>
                        </a:rPr>
                        <a:t>0.1</a:t>
                      </a:r>
                      <a:endParaRPr lang="zh-CN" alt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106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076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34A40B-0D46-6690-B622-5D38D6568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年度奖金包核算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E7A2FA7-BC27-4918-156A-98B423140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每年公司提供奖金包：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基础奖金（利润*小比例）</a:t>
            </a:r>
            <a:r>
              <a:rPr lang="en-US" altLang="zh-CN" dirty="0"/>
              <a:t>+</a:t>
            </a:r>
            <a:r>
              <a:rPr lang="zh-CN" altLang="en-US" dirty="0"/>
              <a:t>超额奖金（超额利润*大比例）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7075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34A40B-0D46-6690-B622-5D38D6568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VDR</a:t>
            </a:r>
            <a:r>
              <a:rPr lang="zh-CN" altLang="en-US" dirty="0"/>
              <a:t>怎么分？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E7A2FA7-BC27-4918-156A-98B423140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28800"/>
            <a:ext cx="9905999" cy="3962401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altLang="zh-CN" dirty="0"/>
              <a:t>VDR(Validity Dividends Right)</a:t>
            </a:r>
            <a:r>
              <a:rPr lang="zh-CN" altLang="en-US" dirty="0"/>
              <a:t>：虚拟分红权</a:t>
            </a:r>
            <a:endParaRPr lang="en-US" altLang="zh-CN" dirty="0"/>
          </a:p>
          <a:p>
            <a:pPr lvl="1">
              <a:lnSpc>
                <a:spcPct val="200000"/>
              </a:lnSpc>
            </a:pPr>
            <a:r>
              <a:rPr lang="zh-CN" altLang="en-US" dirty="0"/>
              <a:t>有效期</a:t>
            </a:r>
            <a:r>
              <a:rPr lang="en-US" altLang="zh-CN" dirty="0"/>
              <a:t>:</a:t>
            </a:r>
            <a:r>
              <a:rPr lang="zh-CN" altLang="en-US" dirty="0"/>
              <a:t>三年有效，超过</a:t>
            </a:r>
            <a:r>
              <a:rPr lang="en-US" altLang="zh-CN" dirty="0"/>
              <a:t>3</a:t>
            </a:r>
            <a:r>
              <a:rPr lang="zh-CN" altLang="en-US" dirty="0"/>
              <a:t>年的部分</a:t>
            </a:r>
            <a:r>
              <a:rPr lang="en-US" altLang="zh-CN" dirty="0"/>
              <a:t>VDR</a:t>
            </a:r>
            <a:r>
              <a:rPr lang="zh-CN" altLang="en-US" dirty="0"/>
              <a:t>作废</a:t>
            </a:r>
            <a:endParaRPr lang="en-US" altLang="zh-CN" dirty="0"/>
          </a:p>
          <a:p>
            <a:pPr lvl="1">
              <a:lnSpc>
                <a:spcPct val="200000"/>
              </a:lnSpc>
            </a:pPr>
            <a:r>
              <a:rPr lang="zh-CN" altLang="en-US" dirty="0"/>
              <a:t>发放频率：按年度进行发放</a:t>
            </a:r>
            <a:endParaRPr lang="en-US" altLang="zh-CN" dirty="0"/>
          </a:p>
          <a:p>
            <a:pPr lvl="1">
              <a:lnSpc>
                <a:spcPct val="200000"/>
              </a:lnSpc>
            </a:pPr>
            <a:r>
              <a:rPr lang="zh-CN" altLang="en-US" dirty="0"/>
              <a:t>分配方式：</a:t>
            </a:r>
            <a:endParaRPr lang="en-US" altLang="zh-CN" dirty="0"/>
          </a:p>
          <a:p>
            <a:pPr lvl="2">
              <a:lnSpc>
                <a:spcPct val="200000"/>
              </a:lnSpc>
            </a:pPr>
            <a:r>
              <a:rPr lang="zh-CN" altLang="en-US" dirty="0"/>
              <a:t>和年度绩效等级相关：</a:t>
            </a:r>
            <a:r>
              <a:rPr lang="en-US" altLang="zh-CN" dirty="0"/>
              <a:t>A:3.375/B+:2.25/B:1.5/C:1/D:0</a:t>
            </a:r>
          </a:p>
          <a:p>
            <a:pPr lvl="2">
              <a:lnSpc>
                <a:spcPct val="200000"/>
              </a:lnSpc>
            </a:pPr>
            <a:r>
              <a:rPr lang="zh-CN" altLang="en-US" dirty="0"/>
              <a:t>和岗位等级相关：岗位系数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43757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B9B4A0-8943-3F53-D4F9-D550854B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个人年度奖金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6FD543-45DE-A33E-582B-293139340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3529012"/>
            <a:ext cx="10810082" cy="207645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个人奖金</a:t>
            </a:r>
            <a:r>
              <a:rPr lang="en-US" altLang="zh-CN" dirty="0"/>
              <a:t>=</a:t>
            </a:r>
            <a:r>
              <a:rPr lang="zh-CN" altLang="en-US" dirty="0"/>
              <a:t>个人三年内有效</a:t>
            </a:r>
            <a:r>
              <a:rPr lang="en-US" altLang="zh-CN" dirty="0"/>
              <a:t>VDR/</a:t>
            </a:r>
            <a:r>
              <a:rPr lang="zh-CN" altLang="en-US" dirty="0"/>
              <a:t>所有员工三年内有效</a:t>
            </a:r>
            <a:r>
              <a:rPr lang="en-US" altLang="zh-CN" dirty="0"/>
              <a:t>VDR</a:t>
            </a:r>
            <a:r>
              <a:rPr lang="zh-CN" altLang="en-US" dirty="0"/>
              <a:t>*当年奖金包</a:t>
            </a:r>
          </a:p>
        </p:txBody>
      </p:sp>
    </p:spTree>
    <p:extLst>
      <p:ext uri="{BB962C8B-B14F-4D97-AF65-F5344CB8AC3E}">
        <p14:creationId xmlns:p14="http://schemas.microsoft.com/office/powerpoint/2010/main" val="78670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2BFE00-E4A5-306A-BD82-E066D29C8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22268" y="1350168"/>
            <a:ext cx="4650582" cy="957263"/>
          </a:xfrm>
        </p:spPr>
        <p:txBody>
          <a:bodyPr/>
          <a:lstStyle/>
          <a:p>
            <a:pPr algn="ctr"/>
            <a:r>
              <a:rPr lang="zh-CN" altLang="en-US" dirty="0"/>
              <a:t>无公平，不效率！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DFE7D36-D3EB-17BC-90AD-BA9886BF5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1769" y="0"/>
            <a:ext cx="6197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内容占位符 2">
            <a:extLst>
              <a:ext uri="{FF2B5EF4-FFF2-40B4-BE49-F238E27FC236}">
                <a16:creationId xmlns:a16="http://schemas.microsoft.com/office/drawing/2014/main" id="{199D3C2A-F338-641C-F7D6-AE4AA22B22EF}"/>
              </a:ext>
            </a:extLst>
          </p:cNvPr>
          <p:cNvSpPr txBox="1">
            <a:spLocks/>
          </p:cNvSpPr>
          <p:nvPr/>
        </p:nvSpPr>
        <p:spPr>
          <a:xfrm>
            <a:off x="6250781" y="3571875"/>
            <a:ext cx="5036343" cy="16335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200000"/>
              </a:lnSpc>
            </a:pPr>
            <a:r>
              <a:rPr lang="zh-CN" altLang="en-US" dirty="0"/>
              <a:t>只有让每一个员工在绩效考评中感受到公平，才会真正激发每一个人的工作热情！</a:t>
            </a:r>
            <a:endParaRPr lang="en-US" altLang="zh-CN" dirty="0"/>
          </a:p>
          <a:p>
            <a:pPr>
              <a:lnSpc>
                <a:spcPct val="250000"/>
              </a:lnSpc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5306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77F51A-86C3-E34A-5EAD-BCC55915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怎么体现公平？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AD4AD0-3DB4-759A-5C32-D98CC4223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5769" y="2227262"/>
            <a:ext cx="7338220" cy="2533651"/>
          </a:xfrm>
        </p:spPr>
        <p:txBody>
          <a:bodyPr/>
          <a:lstStyle/>
          <a:p>
            <a:pPr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zh-CN" altLang="en-US" dirty="0"/>
              <a:t>公平的算法</a:t>
            </a:r>
            <a:endParaRPr lang="en-US" altLang="zh-CN" dirty="0"/>
          </a:p>
          <a:p>
            <a:pPr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zh-CN" altLang="en-US" dirty="0"/>
              <a:t>量化的数据</a:t>
            </a:r>
          </a:p>
        </p:txBody>
      </p:sp>
    </p:spTree>
    <p:extLst>
      <p:ext uri="{BB962C8B-B14F-4D97-AF65-F5344CB8AC3E}">
        <p14:creationId xmlns:p14="http://schemas.microsoft.com/office/powerpoint/2010/main" val="3650357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BE597F-A408-8867-A4C0-1FD1F5270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以什么维度选指标？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B53D364-D49A-82AE-4701-31AB35C76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970881"/>
            <a:ext cx="9905999" cy="3541714"/>
          </a:xfrm>
        </p:spPr>
        <p:txBody>
          <a:bodyPr>
            <a:normAutofit/>
          </a:bodyPr>
          <a:lstStyle/>
          <a:p>
            <a:r>
              <a:rPr lang="en-US" altLang="zh-CN" sz="2000" dirty="0"/>
              <a:t>T— Technology</a:t>
            </a:r>
            <a:r>
              <a:rPr lang="zh-CN" altLang="en-US" sz="2000" dirty="0"/>
              <a:t>：效率、技术</a:t>
            </a:r>
            <a:endParaRPr lang="en-US" altLang="zh-CN" sz="2000" dirty="0"/>
          </a:p>
          <a:p>
            <a:r>
              <a:rPr lang="en-US" altLang="zh-CN" sz="2000" dirty="0"/>
              <a:t>Q—Quality</a:t>
            </a:r>
            <a:r>
              <a:rPr lang="zh-CN" altLang="en-US" sz="2000" dirty="0"/>
              <a:t>：质量</a:t>
            </a:r>
            <a:endParaRPr lang="en-US" altLang="zh-CN" sz="2000" dirty="0"/>
          </a:p>
          <a:p>
            <a:r>
              <a:rPr lang="en-US" altLang="zh-CN" sz="2000" dirty="0"/>
              <a:t>R—Responsiveness</a:t>
            </a:r>
            <a:r>
              <a:rPr lang="zh-CN" altLang="en-US" sz="2000" dirty="0"/>
              <a:t>：响应（团队合作）</a:t>
            </a:r>
            <a:endParaRPr lang="en-US" altLang="zh-CN" sz="2000" dirty="0"/>
          </a:p>
          <a:p>
            <a:r>
              <a:rPr lang="en-US" altLang="zh-CN" sz="2000" dirty="0"/>
              <a:t>D—Delivery</a:t>
            </a:r>
            <a:r>
              <a:rPr lang="zh-CN" altLang="en-US" sz="2000" dirty="0"/>
              <a:t>：交付</a:t>
            </a:r>
            <a:endParaRPr lang="en-US" altLang="zh-CN" sz="2000" dirty="0"/>
          </a:p>
          <a:p>
            <a:r>
              <a:rPr lang="en-US" altLang="zh-CN" sz="2000" dirty="0"/>
              <a:t>C—Cost</a:t>
            </a:r>
            <a:r>
              <a:rPr lang="zh-CN" altLang="en-US" sz="2000" dirty="0"/>
              <a:t> ：成本</a:t>
            </a:r>
            <a:endParaRPr lang="en-US" altLang="zh-CN" sz="2000" dirty="0"/>
          </a:p>
          <a:p>
            <a:r>
              <a:rPr lang="zh-CN" altLang="en-US" sz="2000" dirty="0"/>
              <a:t>主管评分（范围：</a:t>
            </a:r>
            <a:r>
              <a:rPr lang="en-US" altLang="zh-CN" sz="2000" dirty="0"/>
              <a:t>-3~3</a:t>
            </a:r>
            <a:r>
              <a:rPr lang="zh-CN" altLang="en-US" sz="2000" dirty="0"/>
              <a:t>分，所有下属平均分</a:t>
            </a:r>
            <a:r>
              <a:rPr lang="en-US" altLang="zh-CN" sz="2000" dirty="0"/>
              <a:t>&lt;=0</a:t>
            </a:r>
            <a:r>
              <a:rPr lang="zh-CN" altLang="en-US" sz="2000" dirty="0"/>
              <a:t>）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C5AC84A-C497-A6E3-AA20-21C23BD6E5BC}"/>
              </a:ext>
            </a:extLst>
          </p:cNvPr>
          <p:cNvSpPr txBox="1"/>
          <p:nvPr/>
        </p:nvSpPr>
        <p:spPr>
          <a:xfrm>
            <a:off x="1527969" y="5050930"/>
            <a:ext cx="91328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每个最小岗位，都从这六个维度的结果来选择考核指标（有些维度不一定有，有些维度也许不止一个指标）。</a:t>
            </a:r>
            <a:endParaRPr lang="en-US" altLang="zh-CN" dirty="0"/>
          </a:p>
          <a:p>
            <a:r>
              <a:rPr lang="zh-CN" altLang="en-US" dirty="0"/>
              <a:t>潜台词：公司奖励那些做事情又快、又好、又有技术、又省钱、还积极合作的人！</a:t>
            </a:r>
          </a:p>
        </p:txBody>
      </p:sp>
    </p:spTree>
    <p:extLst>
      <p:ext uri="{BB962C8B-B14F-4D97-AF65-F5344CB8AC3E}">
        <p14:creationId xmlns:p14="http://schemas.microsoft.com/office/powerpoint/2010/main" val="1029659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04F27A-586C-A027-197F-0C450FCDE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算法</a:t>
            </a:r>
            <a:r>
              <a:rPr lang="en-US" altLang="zh-CN" dirty="0"/>
              <a:t>1</a:t>
            </a:r>
            <a:r>
              <a:rPr lang="zh-CN" altLang="en-US" dirty="0"/>
              <a:t>：加减分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CF2E0C-84B2-E4E6-A60D-605FBB6AD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成立条件：如果某个指标，平均</a:t>
            </a:r>
            <a:r>
              <a:rPr lang="en-US" altLang="zh-CN" dirty="0"/>
              <a:t>1</a:t>
            </a:r>
            <a:r>
              <a:rPr lang="zh-CN" altLang="en-US" dirty="0"/>
              <a:t>个季度发生的次数少于</a:t>
            </a:r>
            <a:r>
              <a:rPr lang="en-US" altLang="zh-CN" dirty="0"/>
              <a:t>3</a:t>
            </a:r>
            <a:r>
              <a:rPr lang="zh-CN" altLang="en-US" dirty="0"/>
              <a:t>次，这个指标就不单独给权重（避免变成送分项目），而是以关键事件（直接加</a:t>
            </a:r>
            <a:r>
              <a:rPr lang="en-US" altLang="zh-CN" dirty="0"/>
              <a:t>/</a:t>
            </a:r>
            <a:r>
              <a:rPr lang="zh-CN" altLang="en-US" dirty="0"/>
              <a:t>减分）的方式进行考核</a:t>
            </a:r>
            <a:endParaRPr lang="en-US" altLang="zh-CN" dirty="0"/>
          </a:p>
          <a:p>
            <a:r>
              <a:rPr lang="zh-CN" altLang="en-US" dirty="0"/>
              <a:t>算法：如果该指标在过去一年的确有发生，在减分的同时，如果不发生，也会给予适当的加分（避免关键事件多的人吃亏的情况）</a:t>
            </a:r>
            <a:endParaRPr lang="en-US" altLang="zh-CN" dirty="0"/>
          </a:p>
          <a:p>
            <a:r>
              <a:rPr lang="zh-CN" altLang="en-US" dirty="0"/>
              <a:t>在总分里面直接加</a:t>
            </a:r>
            <a:r>
              <a:rPr lang="en-US" altLang="zh-CN" dirty="0"/>
              <a:t>/</a:t>
            </a:r>
            <a:r>
              <a:rPr lang="zh-CN" altLang="en-US" dirty="0"/>
              <a:t>减分，不给权重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49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E26DF8-7BC4-0B66-D157-FFE74DF1E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算法</a:t>
            </a:r>
            <a:r>
              <a:rPr lang="en-US" altLang="zh-CN" dirty="0"/>
              <a:t>2</a:t>
            </a:r>
            <a:r>
              <a:rPr lang="zh-CN" altLang="en-US" dirty="0"/>
              <a:t>：引用实际值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0CC7DF-F0A9-5669-1997-E0F60A11A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成立条件：部分指标本来就是基于</a:t>
            </a:r>
            <a:r>
              <a:rPr lang="en-US" altLang="zh-CN" dirty="0"/>
              <a:t>100</a:t>
            </a:r>
            <a:r>
              <a:rPr lang="zh-CN" altLang="en-US" dirty="0"/>
              <a:t>分制的打分</a:t>
            </a:r>
            <a:endParaRPr lang="en-US" altLang="zh-CN" dirty="0"/>
          </a:p>
          <a:p>
            <a:r>
              <a:rPr lang="zh-CN" altLang="en-US" dirty="0"/>
              <a:t>举例：团队合作评分、行政满意度评分等</a:t>
            </a:r>
            <a:endParaRPr lang="en-US" altLang="zh-CN" dirty="0"/>
          </a:p>
          <a:p>
            <a:r>
              <a:rPr lang="zh-CN" altLang="en-US" dirty="0"/>
              <a:t>算法：</a:t>
            </a:r>
            <a:endParaRPr lang="en-US" altLang="zh-CN" dirty="0"/>
          </a:p>
          <a:p>
            <a:pPr lvl="1"/>
            <a:r>
              <a:rPr lang="zh-CN" altLang="en-US" dirty="0"/>
              <a:t>评分采用百分制</a:t>
            </a:r>
            <a:endParaRPr lang="en-US" altLang="zh-CN" dirty="0"/>
          </a:p>
          <a:p>
            <a:pPr lvl="1"/>
            <a:r>
              <a:rPr lang="zh-CN" altLang="en-US" dirty="0"/>
              <a:t>取所有人平均分，减去</a:t>
            </a:r>
            <a:r>
              <a:rPr lang="en-US" altLang="zh-CN" dirty="0"/>
              <a:t>60</a:t>
            </a:r>
            <a:r>
              <a:rPr lang="zh-CN" altLang="en-US" dirty="0"/>
              <a:t>分，得到</a:t>
            </a:r>
            <a:r>
              <a:rPr lang="en-US" altLang="zh-CN" dirty="0"/>
              <a:t>gap</a:t>
            </a:r>
            <a:r>
              <a:rPr lang="zh-CN" altLang="en-US" dirty="0"/>
              <a:t>值</a:t>
            </a:r>
            <a:endParaRPr lang="en-US" altLang="zh-CN" dirty="0"/>
          </a:p>
          <a:p>
            <a:pPr lvl="1"/>
            <a:r>
              <a:rPr lang="zh-CN" altLang="en-US" dirty="0"/>
              <a:t>得分取个人平均分</a:t>
            </a:r>
            <a:r>
              <a:rPr lang="en-US" altLang="zh-CN" dirty="0"/>
              <a:t>-gap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29280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E26DF8-7BC4-0B66-D157-FFE74DF1E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算法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3</a:t>
            </a:r>
            <a:r>
              <a:rPr lang="zh-CN" altLang="en-US" dirty="0"/>
              <a:t>倍算法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0CC7DF-F0A9-5669-1997-E0F60A11A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条件：除以上两种情况之外的其它情况</a:t>
            </a:r>
            <a:endParaRPr lang="en-US" altLang="zh-CN" dirty="0"/>
          </a:p>
          <a:p>
            <a:r>
              <a:rPr lang="zh-CN" altLang="en-US" dirty="0"/>
              <a:t>基准：基于当前相关指标的实际水平来作为未来一年的考核基准</a:t>
            </a:r>
            <a:endParaRPr lang="en-US" altLang="zh-CN" dirty="0"/>
          </a:p>
          <a:p>
            <a:r>
              <a:rPr lang="zh-CN" altLang="en-US" dirty="0"/>
              <a:t>实际值：当月的实际数据</a:t>
            </a:r>
            <a:endParaRPr lang="en-US" altLang="zh-CN" dirty="0"/>
          </a:p>
          <a:p>
            <a:r>
              <a:rPr lang="zh-CN" altLang="en-US" dirty="0"/>
              <a:t>算法：</a:t>
            </a:r>
            <a:endParaRPr lang="en-US" altLang="zh-CN" dirty="0"/>
          </a:p>
          <a:p>
            <a:pPr lvl="1"/>
            <a:r>
              <a:rPr lang="zh-CN" altLang="en-US" dirty="0"/>
              <a:t>实际值等于基准得</a:t>
            </a:r>
            <a:r>
              <a:rPr lang="en-US" altLang="zh-CN" dirty="0"/>
              <a:t>60</a:t>
            </a:r>
            <a:r>
              <a:rPr lang="zh-CN" altLang="en-US" dirty="0"/>
              <a:t>分</a:t>
            </a:r>
            <a:endParaRPr lang="en-US" altLang="zh-CN" dirty="0"/>
          </a:p>
          <a:p>
            <a:pPr lvl="1"/>
            <a:r>
              <a:rPr lang="zh-CN" altLang="en-US" dirty="0"/>
              <a:t>实际值优化到</a:t>
            </a:r>
            <a:r>
              <a:rPr lang="en-US" altLang="zh-CN" dirty="0"/>
              <a:t>3</a:t>
            </a:r>
            <a:r>
              <a:rPr lang="zh-CN" altLang="en-US" dirty="0"/>
              <a:t>倍及以上</a:t>
            </a:r>
            <a:r>
              <a:rPr lang="en-US" altLang="zh-CN" dirty="0"/>
              <a:t>100</a:t>
            </a:r>
            <a:r>
              <a:rPr lang="zh-CN" altLang="en-US" dirty="0"/>
              <a:t>分</a:t>
            </a:r>
            <a:endParaRPr lang="en-US" altLang="zh-CN" dirty="0"/>
          </a:p>
          <a:p>
            <a:pPr lvl="1"/>
            <a:r>
              <a:rPr lang="zh-CN" altLang="en-US" dirty="0"/>
              <a:t>实际值恶化到三分之一及以下</a:t>
            </a:r>
            <a:r>
              <a:rPr lang="en-US" altLang="zh-CN" dirty="0"/>
              <a:t>0</a:t>
            </a:r>
            <a:r>
              <a:rPr lang="zh-CN" altLang="en-US" dirty="0"/>
              <a:t>分</a:t>
            </a:r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239C2686-D16E-6E05-AA39-06D4EF6ED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11" y="3688033"/>
            <a:ext cx="3972479" cy="18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299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C364E5-8F19-0467-98EE-C10593840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个人总分数计算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F3C7F33-EAB6-AF4A-7B92-7DBF1979C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794" y="2266106"/>
            <a:ext cx="10978540" cy="260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895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A742B-CF71-955A-419B-286CE9B9C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等级核算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EA5AAA2A-354A-6BE2-989A-6B4080AA0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516" y="1943130"/>
            <a:ext cx="9840968" cy="429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797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电路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电路</Template>
  <TotalTime>575</TotalTime>
  <Words>545</Words>
  <Application>Microsoft Office PowerPoint</Application>
  <PresentationFormat>宽屏</PresentationFormat>
  <Paragraphs>68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7" baseType="lpstr">
      <vt:lpstr>Arial</vt:lpstr>
      <vt:lpstr>Tw Cen MT</vt:lpstr>
      <vt:lpstr>Wingdings</vt:lpstr>
      <vt:lpstr>电路</vt:lpstr>
      <vt:lpstr>简法绩效系统解析</vt:lpstr>
      <vt:lpstr>无公平，不效率！</vt:lpstr>
      <vt:lpstr>怎么体现公平？</vt:lpstr>
      <vt:lpstr>以什么维度选指标？</vt:lpstr>
      <vt:lpstr>算法1：加减分</vt:lpstr>
      <vt:lpstr>算法2：引用实际值</vt:lpstr>
      <vt:lpstr>算法3：3倍算法</vt:lpstr>
      <vt:lpstr>个人总分数计算</vt:lpstr>
      <vt:lpstr>等级核算</vt:lpstr>
      <vt:lpstr>月度绩效奖金核算</vt:lpstr>
      <vt:lpstr>年度奖金包核算</vt:lpstr>
      <vt:lpstr>VDR怎么分？</vt:lpstr>
      <vt:lpstr>个人年度奖金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简法绩效系统解析</dc:title>
  <dc:creator>刘 小龙</dc:creator>
  <cp:lastModifiedBy>刘 小龙</cp:lastModifiedBy>
  <cp:revision>13</cp:revision>
  <dcterms:created xsi:type="dcterms:W3CDTF">2024-01-25T01:55:06Z</dcterms:created>
  <dcterms:modified xsi:type="dcterms:W3CDTF">2024-05-07T08:12:43Z</dcterms:modified>
</cp:coreProperties>
</file>